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90" r:id="rId4"/>
    <p:sldId id="295" r:id="rId5"/>
    <p:sldId id="291" r:id="rId6"/>
    <p:sldId id="257" r:id="rId7"/>
    <p:sldId id="293" r:id="rId8"/>
    <p:sldId id="294" r:id="rId9"/>
    <p:sldId id="296" r:id="rId10"/>
    <p:sldId id="297" r:id="rId11"/>
    <p:sldId id="298" r:id="rId12"/>
    <p:sldId id="300" r:id="rId13"/>
    <p:sldId id="299" r:id="rId14"/>
    <p:sldId id="285" r:id="rId15"/>
    <p:sldId id="301" r:id="rId16"/>
    <p:sldId id="303" r:id="rId17"/>
    <p:sldId id="302" r:id="rId18"/>
    <p:sldId id="304" r:id="rId19"/>
    <p:sldId id="305" r:id="rId20"/>
    <p:sldId id="288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31159"/>
    <a:srgbClr val="03136A"/>
    <a:srgbClr val="FF66CC"/>
    <a:srgbClr val="B3D3EA"/>
    <a:srgbClr val="1984CC"/>
    <a:srgbClr val="35759D"/>
    <a:srgbClr val="35B19D"/>
    <a:srgbClr val="00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5161" autoAdjust="0"/>
  </p:normalViewPr>
  <p:slideViewPr>
    <p:cSldViewPr>
      <p:cViewPr varScale="1">
        <p:scale>
          <a:sx n="65" d="100"/>
          <a:sy n="65" d="100"/>
        </p:scale>
        <p:origin x="-17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645CF-8536-402C-82F2-9F8E27A42146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74D7039-B614-4FBF-8F3A-4AF7877A0A41}">
      <dgm:prSet phldrT="[Текст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7D6AC83-B150-462A-9B11-9FEF0C1C4678}" type="parTrans" cxnId="{3A925597-2910-4EF8-9D42-9787609A22D2}">
      <dgm:prSet/>
      <dgm:spPr/>
      <dgm:t>
        <a:bodyPr/>
        <a:lstStyle/>
        <a:p>
          <a:endParaRPr lang="ru-RU"/>
        </a:p>
      </dgm:t>
    </dgm:pt>
    <dgm:pt modelId="{518680FC-B50D-44C5-BEE7-761805AB741A}" type="sibTrans" cxnId="{3A925597-2910-4EF8-9D42-9787609A22D2}">
      <dgm:prSet/>
      <dgm:spPr/>
      <dgm:t>
        <a:bodyPr/>
        <a:lstStyle/>
        <a:p>
          <a:endParaRPr lang="ru-RU"/>
        </a:p>
      </dgm:t>
    </dgm:pt>
    <dgm:pt modelId="{216D23CD-08A0-4A26-9A4F-AFDA87D3381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kern="0" dirty="0" smtClean="0">
              <a:solidFill>
                <a:srgbClr val="0313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Охрана и укрепление физического и психического здоровья детей, в том числе их эмоционального благополучия.</a:t>
          </a:r>
          <a:endParaRPr lang="ru-RU" sz="1800" b="1" kern="0" dirty="0">
            <a:solidFill>
              <a:srgbClr val="03136A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541747D-FED8-4B67-9FE6-A6300591FB82}" type="parTrans" cxnId="{D4806F06-8EDE-43A1-A885-989432A475C5}">
      <dgm:prSet/>
      <dgm:spPr/>
      <dgm:t>
        <a:bodyPr/>
        <a:lstStyle/>
        <a:p>
          <a:endParaRPr lang="ru-RU"/>
        </a:p>
      </dgm:t>
    </dgm:pt>
    <dgm:pt modelId="{8C8ABC17-F5DB-45F7-B5D4-FBFB03275B05}" type="sibTrans" cxnId="{D4806F06-8EDE-43A1-A885-989432A475C5}">
      <dgm:prSet/>
      <dgm:spPr/>
      <dgm:t>
        <a:bodyPr/>
        <a:lstStyle/>
        <a:p>
          <a:endParaRPr lang="ru-RU"/>
        </a:p>
      </dgm:t>
    </dgm:pt>
    <dgm:pt modelId="{CD7FE512-8141-4D27-A2D0-32B60C7F3B0E}">
      <dgm:prSet phldrT="[Текст]" custT="1"/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kern="0" dirty="0" smtClean="0">
              <a:solidFill>
                <a:srgbClr val="0313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Формирование у детей способность распознавать собственные чувства и чувства других людей, чтобы уметь управлять своими эмоциями и поддерживать верный стиль в отношениях.</a:t>
          </a:r>
          <a:endParaRPr lang="ru-RU" sz="1800" b="1" kern="0" dirty="0">
            <a:solidFill>
              <a:srgbClr val="03136A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40CC90B-3EA4-4566-9C3C-DC56C87A59CD}" type="parTrans" cxnId="{C7DD329B-6A6F-4949-9B17-FFC36BC09B17}">
      <dgm:prSet/>
      <dgm:spPr/>
      <dgm:t>
        <a:bodyPr/>
        <a:lstStyle/>
        <a:p>
          <a:endParaRPr lang="ru-RU"/>
        </a:p>
      </dgm:t>
    </dgm:pt>
    <dgm:pt modelId="{A083FAF9-580B-458F-B642-3EA6EDCF62D2}" type="sibTrans" cxnId="{C7DD329B-6A6F-4949-9B17-FFC36BC09B17}">
      <dgm:prSet/>
      <dgm:spPr/>
      <dgm:t>
        <a:bodyPr/>
        <a:lstStyle/>
        <a:p>
          <a:endParaRPr lang="ru-RU"/>
        </a:p>
      </dgm:t>
    </dgm:pt>
    <dgm:pt modelId="{9E3D67BB-7DDD-4321-9811-A0DBE9D28605}">
      <dgm:prSet phldrT="[Текст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3F62DD-5C99-4183-8EFC-E9123937A469}" type="parTrans" cxnId="{C54A85F8-5C16-46B7-93F9-3226E5EFDDDC}">
      <dgm:prSet/>
      <dgm:spPr/>
      <dgm:t>
        <a:bodyPr/>
        <a:lstStyle/>
        <a:p>
          <a:endParaRPr lang="ru-RU"/>
        </a:p>
      </dgm:t>
    </dgm:pt>
    <dgm:pt modelId="{007EB7BB-EE8A-48C0-9D76-62471B33E992}" type="sibTrans" cxnId="{C54A85F8-5C16-46B7-93F9-3226E5EFDDDC}">
      <dgm:prSet/>
      <dgm:spPr/>
      <dgm:t>
        <a:bodyPr/>
        <a:lstStyle/>
        <a:p>
          <a:endParaRPr lang="ru-RU"/>
        </a:p>
      </dgm:t>
    </dgm:pt>
    <dgm:pt modelId="{8FFFA5BA-F81F-4B04-A3F9-15E0A56702E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kern="0" dirty="0" smtClean="0">
              <a:solidFill>
                <a:srgbClr val="0313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способности к волевым усилиям, умениям довести до конца начатое дело</a:t>
          </a:r>
          <a:endParaRPr lang="ru-RU" sz="1800" b="1" kern="0" dirty="0">
            <a:solidFill>
              <a:srgbClr val="03136A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440FA1B-3146-41DE-ABF7-A80883AFD7C9}" type="parTrans" cxnId="{3E0749F2-949F-4DC0-B702-222C205C8B51}">
      <dgm:prSet/>
      <dgm:spPr/>
      <dgm:t>
        <a:bodyPr/>
        <a:lstStyle/>
        <a:p>
          <a:endParaRPr lang="ru-RU"/>
        </a:p>
      </dgm:t>
    </dgm:pt>
    <dgm:pt modelId="{D230D276-4CFD-4401-B0F0-F74FFD4146BD}" type="sibTrans" cxnId="{3E0749F2-949F-4DC0-B702-222C205C8B51}">
      <dgm:prSet/>
      <dgm:spPr/>
      <dgm:t>
        <a:bodyPr/>
        <a:lstStyle/>
        <a:p>
          <a:endParaRPr lang="ru-RU"/>
        </a:p>
      </dgm:t>
    </dgm:pt>
    <dgm:pt modelId="{D3BDFC08-17D5-4574-99F1-1C3E2D2B44F9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CE9C23-4954-4E3F-8249-A3EA4F4C9C81}" type="sibTrans" cxnId="{5ED66436-BDA5-4B3F-9402-D18ED3782B66}">
      <dgm:prSet/>
      <dgm:spPr/>
      <dgm:t>
        <a:bodyPr/>
        <a:lstStyle/>
        <a:p>
          <a:endParaRPr lang="ru-RU"/>
        </a:p>
      </dgm:t>
    </dgm:pt>
    <dgm:pt modelId="{AC3C9A26-C258-4ADD-8A2D-8A3159E7EFBC}" type="parTrans" cxnId="{5ED66436-BDA5-4B3F-9402-D18ED3782B66}">
      <dgm:prSet/>
      <dgm:spPr/>
      <dgm:t>
        <a:bodyPr/>
        <a:lstStyle/>
        <a:p>
          <a:endParaRPr lang="ru-RU"/>
        </a:p>
      </dgm:t>
    </dgm:pt>
    <dgm:pt modelId="{D4681AF8-5DC5-485A-901F-5C5F66FD179B}" type="pres">
      <dgm:prSet presAssocID="{F8F645CF-8536-402C-82F2-9F8E27A421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F91363-1FA4-4662-BDFB-0C3EF8E3907D}" type="pres">
      <dgm:prSet presAssocID="{974D7039-B614-4FBF-8F3A-4AF7877A0A41}" presName="composite" presStyleCnt="0"/>
      <dgm:spPr/>
    </dgm:pt>
    <dgm:pt modelId="{6C9B87D0-F17A-4EC0-AFF1-E8057535D5A3}" type="pres">
      <dgm:prSet presAssocID="{974D7039-B614-4FBF-8F3A-4AF7877A0A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F735-B728-405E-9FFE-E53A1E54495C}" type="pres">
      <dgm:prSet presAssocID="{974D7039-B614-4FBF-8F3A-4AF7877A0A41}" presName="descendantText" presStyleLbl="alignAcc1" presStyleIdx="0" presStyleCnt="3" custScaleY="100000" custLinFactNeighborX="453" custLinFactNeighborY="1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AEA20-E0C8-4B0F-8325-A1081AC23AB3}" type="pres">
      <dgm:prSet presAssocID="{518680FC-B50D-44C5-BEE7-761805AB741A}" presName="sp" presStyleCnt="0"/>
      <dgm:spPr/>
    </dgm:pt>
    <dgm:pt modelId="{1980103A-74D0-499F-A255-39E0AE3F73EA}" type="pres">
      <dgm:prSet presAssocID="{D3BDFC08-17D5-4574-99F1-1C3E2D2B44F9}" presName="composite" presStyleCnt="0"/>
      <dgm:spPr/>
    </dgm:pt>
    <dgm:pt modelId="{11C2A58D-89BC-4D1D-93CB-B0F8BA77EC35}" type="pres">
      <dgm:prSet presAssocID="{D3BDFC08-17D5-4574-99F1-1C3E2D2B44F9}" presName="parentText" presStyleLbl="alignNode1" presStyleIdx="1" presStyleCnt="3" custLinFactNeighborX="-12940" custLinFactNeighborY="-216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C54F8-4932-4CD3-8EC6-3130CC8C7129}" type="pres">
      <dgm:prSet presAssocID="{D3BDFC08-17D5-4574-99F1-1C3E2D2B44F9}" presName="descendantText" presStyleLbl="alignAcc1" presStyleIdx="1" presStyleCnt="3" custScaleY="211745" custLinFactNeighborX="613" custLinFactNeighborY="-6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28D1-5162-4053-92DA-0DC3443A1FE8}" type="pres">
      <dgm:prSet presAssocID="{9BCE9C23-4954-4E3F-8249-A3EA4F4C9C81}" presName="sp" presStyleCnt="0"/>
      <dgm:spPr/>
    </dgm:pt>
    <dgm:pt modelId="{6F7DEBBC-BC9A-4B54-BE59-75B9547947FC}" type="pres">
      <dgm:prSet presAssocID="{9E3D67BB-7DDD-4321-9811-A0DBE9D28605}" presName="composite" presStyleCnt="0"/>
      <dgm:spPr/>
    </dgm:pt>
    <dgm:pt modelId="{20DF1140-0E96-4ECB-8A56-27ADA2EDCD48}" type="pres">
      <dgm:prSet presAssocID="{9E3D67BB-7DDD-4321-9811-A0DBE9D28605}" presName="parentText" presStyleLbl="alignNode1" presStyleIdx="2" presStyleCnt="3" custLinFactNeighborX="-573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C8DEA-9B1D-4F08-BB9D-8CEA3EE42A17}" type="pres">
      <dgm:prSet presAssocID="{9E3D67BB-7DDD-4321-9811-A0DBE9D28605}" presName="descendantText" presStyleLbl="alignAcc1" presStyleIdx="2" presStyleCnt="3" custScaleY="132153" custLinFactNeighborX="0" custLinFactNeighborY="28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8379B-CDB0-4A3C-880E-4D95A7271AAF}" type="presOf" srcId="{D3BDFC08-17D5-4574-99F1-1C3E2D2B44F9}" destId="{11C2A58D-89BC-4D1D-93CB-B0F8BA77EC35}" srcOrd="0" destOrd="0" presId="urn:microsoft.com/office/officeart/2005/8/layout/chevron2"/>
    <dgm:cxn modelId="{905CA6AD-D611-4BA1-A4D6-336FDA905718}" type="presOf" srcId="{216D23CD-08A0-4A26-9A4F-AFDA87D33810}" destId="{2933F735-B728-405E-9FFE-E53A1E54495C}" srcOrd="0" destOrd="0" presId="urn:microsoft.com/office/officeart/2005/8/layout/chevron2"/>
    <dgm:cxn modelId="{E09C9AEC-F0DB-4CAB-9F6A-16D7016A1CC6}" type="presOf" srcId="{9E3D67BB-7DDD-4321-9811-A0DBE9D28605}" destId="{20DF1140-0E96-4ECB-8A56-27ADA2EDCD48}" srcOrd="0" destOrd="0" presId="urn:microsoft.com/office/officeart/2005/8/layout/chevron2"/>
    <dgm:cxn modelId="{C54A85F8-5C16-46B7-93F9-3226E5EFDDDC}" srcId="{F8F645CF-8536-402C-82F2-9F8E27A42146}" destId="{9E3D67BB-7DDD-4321-9811-A0DBE9D28605}" srcOrd="2" destOrd="0" parTransId="{CF3F62DD-5C99-4183-8EFC-E9123937A469}" sibTransId="{007EB7BB-EE8A-48C0-9D76-62471B33E992}"/>
    <dgm:cxn modelId="{C7DD329B-6A6F-4949-9B17-FFC36BC09B17}" srcId="{D3BDFC08-17D5-4574-99F1-1C3E2D2B44F9}" destId="{CD7FE512-8141-4D27-A2D0-32B60C7F3B0E}" srcOrd="0" destOrd="0" parTransId="{A40CC90B-3EA4-4566-9C3C-DC56C87A59CD}" sibTransId="{A083FAF9-580B-458F-B642-3EA6EDCF62D2}"/>
    <dgm:cxn modelId="{BBB431A2-26B9-484E-8C32-0BBB042A0AE6}" type="presOf" srcId="{8FFFA5BA-F81F-4B04-A3F9-15E0A56702EA}" destId="{623C8DEA-9B1D-4F08-BB9D-8CEA3EE42A17}" srcOrd="0" destOrd="0" presId="urn:microsoft.com/office/officeart/2005/8/layout/chevron2"/>
    <dgm:cxn modelId="{5ED66436-BDA5-4B3F-9402-D18ED3782B66}" srcId="{F8F645CF-8536-402C-82F2-9F8E27A42146}" destId="{D3BDFC08-17D5-4574-99F1-1C3E2D2B44F9}" srcOrd="1" destOrd="0" parTransId="{AC3C9A26-C258-4ADD-8A2D-8A3159E7EFBC}" sibTransId="{9BCE9C23-4954-4E3F-8249-A3EA4F4C9C81}"/>
    <dgm:cxn modelId="{3E0749F2-949F-4DC0-B702-222C205C8B51}" srcId="{9E3D67BB-7DDD-4321-9811-A0DBE9D28605}" destId="{8FFFA5BA-F81F-4B04-A3F9-15E0A56702EA}" srcOrd="0" destOrd="0" parTransId="{A440FA1B-3146-41DE-ABF7-A80883AFD7C9}" sibTransId="{D230D276-4CFD-4401-B0F0-F74FFD4146BD}"/>
    <dgm:cxn modelId="{E0B82163-8AA6-4AA5-A472-D267BD27D59D}" type="presOf" srcId="{F8F645CF-8536-402C-82F2-9F8E27A42146}" destId="{D4681AF8-5DC5-485A-901F-5C5F66FD179B}" srcOrd="0" destOrd="0" presId="urn:microsoft.com/office/officeart/2005/8/layout/chevron2"/>
    <dgm:cxn modelId="{D4806F06-8EDE-43A1-A885-989432A475C5}" srcId="{974D7039-B614-4FBF-8F3A-4AF7877A0A41}" destId="{216D23CD-08A0-4A26-9A4F-AFDA87D33810}" srcOrd="0" destOrd="0" parTransId="{9541747D-FED8-4B67-9FE6-A6300591FB82}" sibTransId="{8C8ABC17-F5DB-45F7-B5D4-FBFB03275B05}"/>
    <dgm:cxn modelId="{AE376CCE-4BCF-4660-9A59-5339133C0151}" type="presOf" srcId="{CD7FE512-8141-4D27-A2D0-32B60C7F3B0E}" destId="{D74C54F8-4932-4CD3-8EC6-3130CC8C7129}" srcOrd="0" destOrd="0" presId="urn:microsoft.com/office/officeart/2005/8/layout/chevron2"/>
    <dgm:cxn modelId="{3A925597-2910-4EF8-9D42-9787609A22D2}" srcId="{F8F645CF-8536-402C-82F2-9F8E27A42146}" destId="{974D7039-B614-4FBF-8F3A-4AF7877A0A41}" srcOrd="0" destOrd="0" parTransId="{E7D6AC83-B150-462A-9B11-9FEF0C1C4678}" sibTransId="{518680FC-B50D-44C5-BEE7-761805AB741A}"/>
    <dgm:cxn modelId="{CFCBA589-8EAC-4558-AF68-E3662AAC2A40}" type="presOf" srcId="{974D7039-B614-4FBF-8F3A-4AF7877A0A41}" destId="{6C9B87D0-F17A-4EC0-AFF1-E8057535D5A3}" srcOrd="0" destOrd="0" presId="urn:microsoft.com/office/officeart/2005/8/layout/chevron2"/>
    <dgm:cxn modelId="{CDF3C464-5CF9-4B69-BB46-75217AF2F70C}" type="presParOf" srcId="{D4681AF8-5DC5-485A-901F-5C5F66FD179B}" destId="{1FF91363-1FA4-4662-BDFB-0C3EF8E3907D}" srcOrd="0" destOrd="0" presId="urn:microsoft.com/office/officeart/2005/8/layout/chevron2"/>
    <dgm:cxn modelId="{50733223-C0AF-4DBF-911B-38014A5CB69D}" type="presParOf" srcId="{1FF91363-1FA4-4662-BDFB-0C3EF8E3907D}" destId="{6C9B87D0-F17A-4EC0-AFF1-E8057535D5A3}" srcOrd="0" destOrd="0" presId="urn:microsoft.com/office/officeart/2005/8/layout/chevron2"/>
    <dgm:cxn modelId="{CA3B8E7B-CDC0-4432-BD0D-C29450961B2A}" type="presParOf" srcId="{1FF91363-1FA4-4662-BDFB-0C3EF8E3907D}" destId="{2933F735-B728-405E-9FFE-E53A1E54495C}" srcOrd="1" destOrd="0" presId="urn:microsoft.com/office/officeart/2005/8/layout/chevron2"/>
    <dgm:cxn modelId="{F0AE9AB5-E979-4D1F-8578-94363554DFF1}" type="presParOf" srcId="{D4681AF8-5DC5-485A-901F-5C5F66FD179B}" destId="{5CCAEA20-E0C8-4B0F-8325-A1081AC23AB3}" srcOrd="1" destOrd="0" presId="urn:microsoft.com/office/officeart/2005/8/layout/chevron2"/>
    <dgm:cxn modelId="{AD6A9D16-4973-42F9-A646-1036F8FD96BF}" type="presParOf" srcId="{D4681AF8-5DC5-485A-901F-5C5F66FD179B}" destId="{1980103A-74D0-499F-A255-39E0AE3F73EA}" srcOrd="2" destOrd="0" presId="urn:microsoft.com/office/officeart/2005/8/layout/chevron2"/>
    <dgm:cxn modelId="{94763C09-D2E9-490F-8E3A-8724B0933A7B}" type="presParOf" srcId="{1980103A-74D0-499F-A255-39E0AE3F73EA}" destId="{11C2A58D-89BC-4D1D-93CB-B0F8BA77EC35}" srcOrd="0" destOrd="0" presId="urn:microsoft.com/office/officeart/2005/8/layout/chevron2"/>
    <dgm:cxn modelId="{5816FCFF-227F-4D30-8783-26D163EA0C8C}" type="presParOf" srcId="{1980103A-74D0-499F-A255-39E0AE3F73EA}" destId="{D74C54F8-4932-4CD3-8EC6-3130CC8C7129}" srcOrd="1" destOrd="0" presId="urn:microsoft.com/office/officeart/2005/8/layout/chevron2"/>
    <dgm:cxn modelId="{3143B5E0-5425-45DD-9BB9-7C665308FAD7}" type="presParOf" srcId="{D4681AF8-5DC5-485A-901F-5C5F66FD179B}" destId="{B0B628D1-5162-4053-92DA-0DC3443A1FE8}" srcOrd="3" destOrd="0" presId="urn:microsoft.com/office/officeart/2005/8/layout/chevron2"/>
    <dgm:cxn modelId="{49B65F5E-660C-45C2-8DBF-2D270506E4A3}" type="presParOf" srcId="{D4681AF8-5DC5-485A-901F-5C5F66FD179B}" destId="{6F7DEBBC-BC9A-4B54-BE59-75B9547947FC}" srcOrd="4" destOrd="0" presId="urn:microsoft.com/office/officeart/2005/8/layout/chevron2"/>
    <dgm:cxn modelId="{6F828514-B036-43D4-9E76-6AAE1EE475C8}" type="presParOf" srcId="{6F7DEBBC-BC9A-4B54-BE59-75B9547947FC}" destId="{20DF1140-0E96-4ECB-8A56-27ADA2EDCD48}" srcOrd="0" destOrd="0" presId="urn:microsoft.com/office/officeart/2005/8/layout/chevron2"/>
    <dgm:cxn modelId="{4362F03B-2E59-4270-ADE2-9F42B0B0E8C8}" type="presParOf" srcId="{6F7DEBBC-BC9A-4B54-BE59-75B9547947FC}" destId="{623C8DEA-9B1D-4F08-BB9D-8CEA3EE42A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B87D0-F17A-4EC0-AFF1-E8057535D5A3}">
      <dsp:nvSpPr>
        <dsp:cNvPr id="0" name=""/>
        <dsp:cNvSpPr/>
      </dsp:nvSpPr>
      <dsp:spPr>
        <a:xfrm rot="5400000">
          <a:off x="-116714" y="118950"/>
          <a:ext cx="778096" cy="544667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6714" y="118950"/>
        <a:ext cx="778096" cy="544667"/>
      </dsp:txXfrm>
    </dsp:sp>
    <dsp:sp modelId="{2933F735-B728-405E-9FFE-E53A1E54495C}">
      <dsp:nvSpPr>
        <dsp:cNvPr id="0" name=""/>
        <dsp:cNvSpPr/>
      </dsp:nvSpPr>
      <dsp:spPr>
        <a:xfrm rot="5400000">
          <a:off x="4235360" y="-3630152"/>
          <a:ext cx="506028" cy="788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0" dirty="0" smtClean="0">
              <a:solidFill>
                <a:srgbClr val="0313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Охрана и укрепление физического и психического здоровья детей, в том числе их эмоционального благополучия.</a:t>
          </a:r>
          <a:endParaRPr lang="ru-RU" sz="1800" b="1" kern="0" dirty="0">
            <a:solidFill>
              <a:srgbClr val="03136A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4235360" y="-3630152"/>
        <a:ext cx="506028" cy="7887414"/>
      </dsp:txXfrm>
    </dsp:sp>
    <dsp:sp modelId="{11C2A58D-89BC-4D1D-93CB-B0F8BA77EC35}">
      <dsp:nvSpPr>
        <dsp:cNvPr id="0" name=""/>
        <dsp:cNvSpPr/>
      </dsp:nvSpPr>
      <dsp:spPr>
        <a:xfrm rot="5400000">
          <a:off x="-116714" y="834255"/>
          <a:ext cx="778096" cy="544667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4">
              <a:hueOff val="0"/>
              <a:satOff val="0"/>
              <a:lumOff val="-64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16714" y="834255"/>
        <a:ext cx="778096" cy="544667"/>
      </dsp:txXfrm>
    </dsp:sp>
    <dsp:sp modelId="{D74C54F8-4932-4CD3-8EC6-3130CC8C7129}">
      <dsp:nvSpPr>
        <dsp:cNvPr id="0" name=""/>
        <dsp:cNvSpPr/>
      </dsp:nvSpPr>
      <dsp:spPr>
        <a:xfrm rot="5400000">
          <a:off x="3952911" y="-2835032"/>
          <a:ext cx="1070926" cy="788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0" dirty="0" smtClean="0">
              <a:solidFill>
                <a:srgbClr val="0313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Формирование у детей способность распознавать собственные чувства и чувства других людей, чтобы уметь управлять своими эмоциями и поддерживать верный стиль в отношениях.</a:t>
          </a:r>
          <a:endParaRPr lang="ru-RU" sz="1800" b="1" kern="0" dirty="0">
            <a:solidFill>
              <a:srgbClr val="03136A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3952911" y="-2835032"/>
        <a:ext cx="1070926" cy="7887414"/>
      </dsp:txXfrm>
    </dsp:sp>
    <dsp:sp modelId="{20DF1140-0E96-4ECB-8A56-27ADA2EDCD48}">
      <dsp:nvSpPr>
        <dsp:cNvPr id="0" name=""/>
        <dsp:cNvSpPr/>
      </dsp:nvSpPr>
      <dsp:spPr>
        <a:xfrm rot="5400000">
          <a:off x="-116714" y="1695995"/>
          <a:ext cx="778096" cy="544667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4">
              <a:hueOff val="0"/>
              <a:satOff val="0"/>
              <a:lumOff val="-129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16714" y="1695995"/>
        <a:ext cx="778096" cy="544667"/>
      </dsp:txXfrm>
    </dsp:sp>
    <dsp:sp modelId="{623C8DEA-9B1D-4F08-BB9D-8CEA3EE42A17}">
      <dsp:nvSpPr>
        <dsp:cNvPr id="0" name=""/>
        <dsp:cNvSpPr/>
      </dsp:nvSpPr>
      <dsp:spPr>
        <a:xfrm rot="5400000">
          <a:off x="4154184" y="-1965380"/>
          <a:ext cx="668380" cy="788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-129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0" dirty="0" smtClean="0">
              <a:solidFill>
                <a:srgbClr val="03136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способности к волевым усилиям, умениям довести до конца начатое дело</a:t>
          </a:r>
          <a:endParaRPr lang="ru-RU" sz="1800" b="1" kern="0" dirty="0">
            <a:solidFill>
              <a:srgbClr val="03136A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4154184" y="-1965380"/>
        <a:ext cx="668380" cy="788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3CF3A-8D74-4436-BD00-CDF3E8D406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33538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E454F-AF21-434F-B4A2-85A1FCD0A95B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1098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F5A3D-8DA4-4CC2-9175-7509CB6EF121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9645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771775"/>
            <a:ext cx="75438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3381375"/>
            <a:ext cx="7543800" cy="457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11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87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66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511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350" y="12192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2192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70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86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1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4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998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9673675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1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2192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8" Target="../media/image41.jpeg" Type="http://schemas.openxmlformats.org/officeDocument/2006/relationships/image"/><Relationship Id="rId3" Target="../media/image37.jpeg" Type="http://schemas.openxmlformats.org/officeDocument/2006/relationships/image"/><Relationship Id="rId7" Target="../media/image40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9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C:\Users\&#1058;&#1072;&#1080;&#1089;&#1080;&#1103;\Desktop\190%20&#1087;&#1088;&#1086;&#1077;&#1082;&#1090;\&#1052;&#1086;&#1081;%20&#1092;&#1080;&#1083;&#1100;&#1084;%20mp4.mp4" TargetMode="External" Type="http://schemas.openxmlformats.org/officeDocument/2006/relationships/video"/><Relationship Id="rId5" Target="../media/image49.jpeg" Type="http://schemas.openxmlformats.org/officeDocument/2006/relationships/image"/><Relationship Id="rId4" Target="file:///G:\&#1084;&#1072;&#1089;&#1090;&#1077;&#1088;-&#1082;&#1083;&#1072;&#1089;&#1089;%20&#1082;&#1088;&#1072;&#1081;%202020\&#1087;&#1088;&#1086;&#1077;&#1082;&#1090;\&#1052;&#1086;&#1081;%20&#1092;&#1080;&#1083;&#1100;&#1084;%20mp4.mp4" TargetMode="External" Type="http://schemas.microsoft.com/office/2007/relationships/medi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 ?><Relationships xmlns="http://schemas.openxmlformats.org/package/2006/relationships"><Relationship Id="rId8" Target="../media/image73.jpeg" Type="http://schemas.openxmlformats.org/officeDocument/2006/relationships/image"/><Relationship Id="rId3" Target="../media/image68.jpeg" Type="http://schemas.openxmlformats.org/officeDocument/2006/relationships/image"/><Relationship Id="rId7" Target="../media/image72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1.jpeg" Type="http://schemas.openxmlformats.org/officeDocument/2006/relationships/image"/><Relationship Id="rId5" Target="../media/image70.jpeg" Type="http://schemas.openxmlformats.org/officeDocument/2006/relationships/image"/><Relationship Id="rId4" Target="../media/image69.jpeg" Type="http://schemas.openxmlformats.org/officeDocument/2006/relationships/image"/><Relationship Id="rId9" Target="../media/image7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6.jpeg"/><Relationship Id="rId10" Type="http://schemas.microsoft.com/office/2007/relationships/diagramDrawing" Target="../diagrams/drawing1.xml"/><Relationship Id="rId4" Type="http://schemas.openxmlformats.org/officeDocument/2006/relationships/image" Target="../media/image25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3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28662" y="2071678"/>
            <a:ext cx="75438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03115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31159"/>
                </a:solidFill>
              </a:rPr>
              <a:t>Детско-родительский проект</a:t>
            </a:r>
            <a:br>
              <a:rPr lang="ru-RU" b="1" dirty="0" smtClean="0">
                <a:solidFill>
                  <a:srgbClr val="031159"/>
                </a:solidFill>
              </a:rPr>
            </a:br>
            <a:r>
              <a:rPr lang="ru-RU" b="1" dirty="0" smtClean="0">
                <a:solidFill>
                  <a:srgbClr val="031159"/>
                </a:solidFill>
              </a:rPr>
              <a:t>«Мои игрушки эмоций</a:t>
            </a:r>
            <a:r>
              <a:rPr lang="ru-RU" altLang="ru-RU" b="1" dirty="0" smtClean="0">
                <a:solidFill>
                  <a:srgbClr val="03115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b="1" dirty="0" smtClean="0">
                <a:solidFill>
                  <a:srgbClr val="031159"/>
                </a:solidFill>
              </a:rPr>
              <a:t/>
            </a:r>
            <a:br>
              <a:rPr lang="ru-RU" altLang="ru-RU" b="1" dirty="0" smtClean="0">
                <a:solidFill>
                  <a:srgbClr val="031159"/>
                </a:solidFill>
              </a:rPr>
            </a:br>
            <a:endParaRPr lang="en-US" altLang="ru-RU" b="1" dirty="0">
              <a:solidFill>
                <a:srgbClr val="031159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8662" y="4500570"/>
            <a:ext cx="7543800" cy="157163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algn="ctr"/>
            <a:r>
              <a:rPr lang="ru-RU" altLang="ru-RU" sz="3200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Плешакова Марина Николаевна,</a:t>
            </a:r>
          </a:p>
          <a:p>
            <a:pPr algn="ctr"/>
            <a:r>
              <a:rPr lang="ru-RU" altLang="ru-RU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altLang="ru-RU" sz="3200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Гонтарь Олеся Владимировна</a:t>
            </a:r>
          </a:p>
          <a:p>
            <a:pPr algn="ctr"/>
            <a:endParaRPr lang="ru-RU" altLang="ru-RU" b="1" i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200" b="1" i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53737"/>
            <a:ext cx="847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 учреждение муниципального образования город Краснодар </a:t>
            </a:r>
            <a:endParaRPr lang="ru-RU" altLang="ru-RU" b="1" i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i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altLang="ru-RU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№ </a:t>
            </a:r>
            <a:r>
              <a:rPr lang="ru-RU" altLang="ru-RU" b="1" i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2" b="32525"/>
          <a:stretch/>
        </p:blipFill>
        <p:spPr>
          <a:xfrm>
            <a:off x="2571736" y="2071700"/>
            <a:ext cx="4357718" cy="2093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48" t="1571" r="2348" b="13549"/>
          <a:stretch/>
        </p:blipFill>
        <p:spPr>
          <a:xfrm>
            <a:off x="4143374" y="3214686"/>
            <a:ext cx="771117" cy="977578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0" r="20705"/>
          <a:stretch/>
        </p:blipFill>
        <p:spPr>
          <a:xfrm>
            <a:off x="5500696" y="2928934"/>
            <a:ext cx="980984" cy="99671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7" t="5251" r="5978" b="32800"/>
          <a:stretch/>
        </p:blipFill>
        <p:spPr>
          <a:xfrm flipH="1">
            <a:off x="2571736" y="3429006"/>
            <a:ext cx="745724" cy="64294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10" b="18063"/>
          <a:stretch/>
        </p:blipFill>
        <p:spPr>
          <a:xfrm>
            <a:off x="153310" y="4581128"/>
            <a:ext cx="3143250" cy="2088232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08" t="38450" r="28268" b="11151"/>
          <a:stretch/>
        </p:blipFill>
        <p:spPr>
          <a:xfrm>
            <a:off x="3497255" y="4581149"/>
            <a:ext cx="1697007" cy="2191967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48"/>
          <a:stretch/>
        </p:blipFill>
        <p:spPr>
          <a:xfrm>
            <a:off x="7154334" y="4532134"/>
            <a:ext cx="1851670" cy="2186263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8500" t="6580" b="17785"/>
          <a:stretch/>
        </p:blipFill>
        <p:spPr>
          <a:xfrm>
            <a:off x="3419873" y="1469531"/>
            <a:ext cx="5032047" cy="2625595"/>
          </a:xfrm>
          <a:prstGeom prst="round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23528" y="130900"/>
            <a:ext cx="8640960" cy="12098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43358" y="4095104"/>
            <a:ext cx="5601297" cy="4094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с разным настроением</a:t>
            </a:r>
            <a:endParaRPr lang="ru-RU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54650" y="767002"/>
            <a:ext cx="1120077" cy="573787"/>
          </a:xfrm>
          <a:prstGeom prst="flowChartMerg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113292" y="735824"/>
            <a:ext cx="1120077" cy="573787"/>
          </a:xfrm>
          <a:prstGeom prst="flowChartMerg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1" b="3800"/>
          <a:stretch/>
        </p:blipFill>
        <p:spPr>
          <a:xfrm>
            <a:off x="605895" y="1435589"/>
            <a:ext cx="2238082" cy="2631947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25851" r="22001" b="14300"/>
          <a:stretch/>
        </p:blipFill>
        <p:spPr>
          <a:xfrm>
            <a:off x="5412181" y="4581128"/>
            <a:ext cx="1667081" cy="21596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4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251520" y="188662"/>
            <a:ext cx="8640960" cy="12098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-62252" y="824764"/>
            <a:ext cx="1120077" cy="573787"/>
          </a:xfrm>
          <a:prstGeom prst="flowChartMerg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048630" y="849131"/>
            <a:ext cx="1120077" cy="573787"/>
          </a:xfrm>
          <a:prstGeom prst="flowChartMerg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25" y="3270364"/>
            <a:ext cx="2643758" cy="3525011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62" r="5242"/>
          <a:stretch/>
        </p:blipFill>
        <p:spPr>
          <a:xfrm>
            <a:off x="3041598" y="2852936"/>
            <a:ext cx="2952328" cy="3678002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0" t="23750" b="10101"/>
          <a:stretch/>
        </p:blipFill>
        <p:spPr>
          <a:xfrm>
            <a:off x="6160331" y="4265712"/>
            <a:ext cx="2827437" cy="2592288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0" t="30051" r="26200" b="11151"/>
          <a:stretch/>
        </p:blipFill>
        <p:spPr>
          <a:xfrm rot="5400000">
            <a:off x="6554344" y="1913347"/>
            <a:ext cx="2039427" cy="2330773"/>
          </a:xfrm>
          <a:prstGeom prst="round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195626" y="1720308"/>
            <a:ext cx="2890425" cy="4094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фонариком</a:t>
            </a:r>
            <a:endParaRPr lang="ru-RU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4" t="41584" r="17701" b="4131"/>
          <a:stretch/>
        </p:blipFill>
        <p:spPr>
          <a:xfrm>
            <a:off x="251520" y="1535104"/>
            <a:ext cx="2592288" cy="16561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2" b="14122"/>
          <a:stretch/>
        </p:blipFill>
        <p:spPr>
          <a:xfrm>
            <a:off x="244948" y="2420888"/>
            <a:ext cx="4998722" cy="28083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88374" y="17760"/>
            <a:ext cx="8640960" cy="1019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744313" y="1431719"/>
            <a:ext cx="3729089" cy="4094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эмоций</a:t>
            </a:r>
            <a:endParaRPr lang="ru-RU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t="39500" r="17802" b="6950"/>
          <a:stretch/>
        </p:blipFill>
        <p:spPr>
          <a:xfrm>
            <a:off x="5868144" y="3573016"/>
            <a:ext cx="2483196" cy="2638396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72530" y="22"/>
            <a:ext cx="1120077" cy="573787"/>
          </a:xfrm>
          <a:prstGeom prst="flowChartMerg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025104" y="22"/>
            <a:ext cx="1120077" cy="573787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8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288374" y="17760"/>
            <a:ext cx="8640960" cy="1019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719637" y="1122077"/>
            <a:ext cx="3729089" cy="4094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эмоций</a:t>
            </a:r>
            <a:endParaRPr lang="ru-RU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107504" y="-46258"/>
            <a:ext cx="1120077" cy="573787"/>
          </a:xfrm>
          <a:prstGeom prst="flowChartMerg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027330" y="22"/>
            <a:ext cx="1120077" cy="573787"/>
          </a:xfrm>
          <a:prstGeom prst="flowChartMerge">
            <a:avLst/>
          </a:prstGeom>
        </p:spPr>
      </p:pic>
      <p:pic>
        <p:nvPicPr>
          <p:cNvPr id="9" name="Мой фильм mp4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042" y="1776954"/>
            <a:ext cx="9032969" cy="50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0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3143240" y="5357826"/>
            <a:ext cx="2419368" cy="1357322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3136A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6000762" y="5286388"/>
            <a:ext cx="2347930" cy="1357322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3136A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2285986" y="2698615"/>
            <a:ext cx="4572032" cy="642942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3136A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5118" r="66564" b="30081"/>
          <a:stretch/>
        </p:blipFill>
        <p:spPr bwMode="auto">
          <a:xfrm>
            <a:off x="3563889" y="3490685"/>
            <a:ext cx="1745110" cy="1753709"/>
          </a:xfrm>
          <a:prstGeom prst="roundRect">
            <a:avLst/>
          </a:prstGeom>
          <a:noFill/>
          <a:ln w="28575">
            <a:solidFill>
              <a:srgbClr val="03136A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2162" t="26078" r="2000" b="26881"/>
          <a:stretch/>
        </p:blipFill>
        <p:spPr bwMode="auto">
          <a:xfrm>
            <a:off x="6286513" y="3429000"/>
            <a:ext cx="1790672" cy="1762836"/>
          </a:xfrm>
          <a:prstGeom prst="roundRect">
            <a:avLst/>
          </a:prstGeom>
          <a:noFill/>
          <a:ln w="28575">
            <a:solidFill>
              <a:srgbClr val="03136A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753" t="26242" r="35646" b="24476"/>
          <a:stretch/>
        </p:blipFill>
        <p:spPr bwMode="auto">
          <a:xfrm>
            <a:off x="827586" y="3459201"/>
            <a:ext cx="1649122" cy="1814031"/>
          </a:xfrm>
          <a:prstGeom prst="roundRect">
            <a:avLst/>
          </a:prstGeom>
          <a:noFill/>
          <a:ln w="28575">
            <a:solidFill>
              <a:srgbClr val="03136A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79712" y="2795210"/>
            <a:ext cx="544437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2-ой </a:t>
            </a:r>
            <a:r>
              <a:rPr lang="ru-RU" b="1" i="1" dirty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- по выбору </a:t>
            </a:r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игрока:        </a:t>
            </a:r>
            <a:endParaRPr lang="ru-RU" sz="1600" dirty="0">
              <a:solidFill>
                <a:srgbClr val="0313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4" y="5357848"/>
            <a:ext cx="24941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</a:t>
            </a:r>
          </a:p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изображением</a:t>
            </a:r>
          </a:p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сказочных героев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5286410"/>
            <a:ext cx="2409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</a:t>
            </a:r>
          </a:p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изображением</a:t>
            </a:r>
          </a:p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2428860" y="1776151"/>
            <a:ext cx="3857652" cy="642942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3136A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298" y="1817840"/>
            <a:ext cx="3723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- 1 </a:t>
            </a:r>
            <a:r>
              <a:rPr lang="ru-RU" b="1" i="1" dirty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кубик – со смайликами</a:t>
            </a:r>
            <a:endParaRPr lang="ru-RU" dirty="0">
              <a:solidFill>
                <a:srgbClr val="03136A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13978" t="39516" r="18280" b="8871"/>
          <a:stretch>
            <a:fillRect/>
          </a:stretch>
        </p:blipFill>
        <p:spPr bwMode="auto">
          <a:xfrm>
            <a:off x="627822" y="1492050"/>
            <a:ext cx="1428760" cy="1451439"/>
          </a:xfrm>
          <a:prstGeom prst="roundRect">
            <a:avLst/>
          </a:prstGeom>
          <a:noFill/>
          <a:ln w="28575">
            <a:solidFill>
              <a:srgbClr val="03136A"/>
            </a:solidFill>
            <a:miter lim="800000"/>
            <a:headEnd/>
            <a:tailEnd/>
          </a:ln>
          <a:effectLst/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428598" y="5357826"/>
            <a:ext cx="2347930" cy="1357322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3136A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429286"/>
            <a:ext cx="2409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</a:t>
            </a:r>
          </a:p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изображением</a:t>
            </a:r>
          </a:p>
          <a:p>
            <a:r>
              <a:rPr lang="ru-RU" b="1" i="1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51520" y="123217"/>
            <a:ext cx="8640960" cy="1019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571909" y="1272181"/>
            <a:ext cx="3729089" cy="4094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эмоций</a:t>
            </a:r>
            <a:endParaRPr lang="ru-RU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2" y="85807"/>
            <a:ext cx="1120077" cy="573787"/>
          </a:xfrm>
          <a:prstGeom prst="flowChartMerge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023925" y="85517"/>
            <a:ext cx="1120077" cy="573787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6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029"/>
          <a:stretch/>
        </p:blipFill>
        <p:spPr>
          <a:xfrm>
            <a:off x="152793" y="1556814"/>
            <a:ext cx="4213336" cy="2621905"/>
          </a:xfrm>
          <a:prstGeom prst="round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40" r="8872" b="6005"/>
          <a:stretch/>
        </p:blipFill>
        <p:spPr>
          <a:xfrm>
            <a:off x="3923930" y="3573038"/>
            <a:ext cx="5077377" cy="3161451"/>
          </a:xfrm>
          <a:prstGeom prst="round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88374" y="17760"/>
            <a:ext cx="8640960" cy="1019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107504" y="-46258"/>
            <a:ext cx="1120077" cy="573787"/>
          </a:xfrm>
          <a:prstGeom prst="flowChartMerg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057579" y="-46258"/>
            <a:ext cx="1120077" cy="573787"/>
          </a:xfrm>
          <a:prstGeom prst="flowChartMerge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789154" y="2134335"/>
            <a:ext cx="3729089" cy="4094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эмоций</a:t>
            </a:r>
            <a:endParaRPr lang="ru-RU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8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0" r="15031"/>
          <a:stretch/>
        </p:blipFill>
        <p:spPr>
          <a:xfrm>
            <a:off x="85057" y="1772816"/>
            <a:ext cx="2448272" cy="419100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51"/>
          <a:stretch/>
        </p:blipFill>
        <p:spPr>
          <a:xfrm>
            <a:off x="6256122" y="2211176"/>
            <a:ext cx="2755990" cy="3342076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39" t="31100" b="4850"/>
          <a:stretch/>
        </p:blipFill>
        <p:spPr>
          <a:xfrm>
            <a:off x="2657945" y="4215172"/>
            <a:ext cx="3445645" cy="2642828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51"/>
          <a:stretch/>
        </p:blipFill>
        <p:spPr>
          <a:xfrm>
            <a:off x="3225069" y="1340768"/>
            <a:ext cx="2311378" cy="2741050"/>
          </a:xfrm>
          <a:prstGeom prst="round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88374" y="17760"/>
            <a:ext cx="8640960" cy="1019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107504" y="-46258"/>
            <a:ext cx="1120077" cy="573787"/>
          </a:xfrm>
          <a:prstGeom prst="flowChartMerg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023925" y="-41856"/>
            <a:ext cx="1120077" cy="573787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3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349386" y="145093"/>
            <a:ext cx="8640960" cy="1019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70811" y="145093"/>
            <a:ext cx="1120077" cy="573787"/>
          </a:xfrm>
          <a:prstGeom prst="flowChartMerg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191235" y="76065"/>
            <a:ext cx="1120077" cy="573787"/>
          </a:xfrm>
          <a:prstGeom prst="flowChartMerge">
            <a:avLst/>
          </a:prstGeom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6" t="11492"/>
          <a:stretch/>
        </p:blipFill>
        <p:spPr>
          <a:xfrm>
            <a:off x="179520" y="3140968"/>
            <a:ext cx="2637467" cy="3240360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b="8159"/>
          <a:stretch/>
        </p:blipFill>
        <p:spPr>
          <a:xfrm>
            <a:off x="2955281" y="1556792"/>
            <a:ext cx="3497575" cy="4608512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01"/>
          <a:stretch/>
        </p:blipFill>
        <p:spPr>
          <a:xfrm>
            <a:off x="6780744" y="2996952"/>
            <a:ext cx="2209613" cy="35283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9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97" b="10697"/>
          <a:stretch/>
        </p:blipFill>
        <p:spPr>
          <a:xfrm>
            <a:off x="33306" y="1196752"/>
            <a:ext cx="2538282" cy="288032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51" r="5201" b="15350"/>
          <a:stretch/>
        </p:blipFill>
        <p:spPr>
          <a:xfrm>
            <a:off x="33317" y="4193704"/>
            <a:ext cx="2577317" cy="2664296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51" b="9050"/>
          <a:stretch/>
        </p:blipFill>
        <p:spPr>
          <a:xfrm>
            <a:off x="3047945" y="1143751"/>
            <a:ext cx="2895711" cy="3240360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0" b="11151"/>
          <a:stretch/>
        </p:blipFill>
        <p:spPr>
          <a:xfrm>
            <a:off x="6588226" y="1215759"/>
            <a:ext cx="2099720" cy="3096344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9"/>
          <a:stretch/>
        </p:blipFill>
        <p:spPr>
          <a:xfrm>
            <a:off x="2785863" y="4545150"/>
            <a:ext cx="3419872" cy="2276872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0" b="19550"/>
          <a:stretch/>
        </p:blipFill>
        <p:spPr>
          <a:xfrm>
            <a:off x="6588226" y="4402746"/>
            <a:ext cx="2275376" cy="2357257"/>
          </a:xfrm>
          <a:prstGeom prst="round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238897" y="43694"/>
            <a:ext cx="8640960" cy="1019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ювелирной мастерской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4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8144.jpg"/>
          <p:cNvPicPr>
            <a:picLocks noChangeAspect="1" noChangeArrowheads="1"/>
          </p:cNvPicPr>
          <p:nvPr/>
        </p:nvPicPr>
        <p:blipFill>
          <a:blip r:embed="rId2" cstate="print"/>
          <a:srcRect l="20155" t="13953" r="14728" b="25582"/>
          <a:stretch>
            <a:fillRect/>
          </a:stretch>
        </p:blipFill>
        <p:spPr bwMode="auto">
          <a:xfrm>
            <a:off x="6786578" y="4572008"/>
            <a:ext cx="1500198" cy="1857388"/>
          </a:xfrm>
          <a:prstGeom prst="ellipse">
            <a:avLst/>
          </a:prstGeom>
          <a:noFill/>
        </p:spPr>
      </p:pic>
      <p:pic>
        <p:nvPicPr>
          <p:cNvPr id="1027" name="Picture 3" descr="H:\фото с детьми\ть.png"/>
          <p:cNvPicPr>
            <a:picLocks noChangeAspect="1" noChangeArrowheads="1"/>
          </p:cNvPicPr>
          <p:nvPr/>
        </p:nvPicPr>
        <p:blipFill>
          <a:blip r:embed="rId3" cstate="print"/>
          <a:srcRect r="14163"/>
          <a:stretch>
            <a:fillRect/>
          </a:stretch>
        </p:blipFill>
        <p:spPr bwMode="auto">
          <a:xfrm>
            <a:off x="2206916" y="1643072"/>
            <a:ext cx="4557325" cy="2985007"/>
          </a:xfrm>
          <a:prstGeom prst="roundRect">
            <a:avLst/>
          </a:prstGeom>
          <a:noFill/>
        </p:spPr>
      </p:pic>
      <p:pic>
        <p:nvPicPr>
          <p:cNvPr id="1028" name="Picture 4" descr="H:\фото с детьми\прош.png"/>
          <p:cNvPicPr>
            <a:picLocks noChangeAspect="1" noChangeArrowheads="1"/>
          </p:cNvPicPr>
          <p:nvPr/>
        </p:nvPicPr>
        <p:blipFill>
          <a:blip r:embed="rId4" cstate="print"/>
          <a:srcRect l="27250" t="7683" r="36418" b="25387"/>
          <a:stretch>
            <a:fillRect/>
          </a:stretch>
        </p:blipFill>
        <p:spPr bwMode="auto">
          <a:xfrm>
            <a:off x="428596" y="4357694"/>
            <a:ext cx="2000232" cy="2071702"/>
          </a:xfrm>
          <a:prstGeom prst="ellipse">
            <a:avLst/>
          </a:prstGeom>
          <a:noFill/>
        </p:spPr>
      </p:pic>
      <p:pic>
        <p:nvPicPr>
          <p:cNvPr id="1029" name="Picture 5" descr="H:\фото с детьми\WhatsApp Image 2020-02-19 at 11.29.24.jpeg"/>
          <p:cNvPicPr>
            <a:picLocks noChangeAspect="1" noChangeArrowheads="1"/>
          </p:cNvPicPr>
          <p:nvPr/>
        </p:nvPicPr>
        <p:blipFill>
          <a:blip r:embed="rId5" cstate="print"/>
          <a:srcRect l="-5263" r="-2633" b="28947"/>
          <a:stretch>
            <a:fillRect/>
          </a:stretch>
        </p:blipFill>
        <p:spPr bwMode="auto">
          <a:xfrm>
            <a:off x="6572266" y="500042"/>
            <a:ext cx="2000264" cy="1756330"/>
          </a:xfrm>
          <a:prstGeom prst="ellipse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97" t="32151" r="54351" b="44750"/>
          <a:stretch/>
        </p:blipFill>
        <p:spPr>
          <a:xfrm>
            <a:off x="690935" y="413268"/>
            <a:ext cx="1531327" cy="1347568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26" t="8521" r="985" b="53134"/>
          <a:stretch/>
        </p:blipFill>
        <p:spPr>
          <a:xfrm>
            <a:off x="3559323" y="5033350"/>
            <a:ext cx="1224136" cy="1573889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0" t="13194" r="61620" b="59112"/>
          <a:stretch/>
        </p:blipFill>
        <p:spPr>
          <a:xfrm>
            <a:off x="3886945" y="155092"/>
            <a:ext cx="1197265" cy="1414950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73" t="18777" r="47240" b="64153"/>
          <a:stretch/>
        </p:blipFill>
        <p:spPr>
          <a:xfrm>
            <a:off x="7376012" y="2766118"/>
            <a:ext cx="1166529" cy="1296144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4636" r="80712" b="41464"/>
          <a:stretch/>
        </p:blipFill>
        <p:spPr>
          <a:xfrm>
            <a:off x="660128" y="2636912"/>
            <a:ext cx="1072764" cy="125155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1" y="2"/>
            <a:ext cx="6570266" cy="39424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4101449"/>
            <a:ext cx="6572296" cy="27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2696552" y="3573593"/>
            <a:ext cx="3353490" cy="1717908"/>
          </a:xfrm>
          <a:prstGeom prst="flowChartMerge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9241" y="3898857"/>
            <a:ext cx="1008112" cy="108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720" y="5572162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фото и видеомате</a:t>
            </a:r>
            <a:r>
              <a:rPr lang="ru-RU" b="1" i="1" dirty="0" smtClean="0">
                <a:solidFill>
                  <a:srgbClr val="031159"/>
                </a:solidFill>
                <a:latin typeface="Times New Roman" pitchFamily="18" charset="0"/>
                <a:cs typeface="Times New Roman" pitchFamily="18" charset="0"/>
              </a:rPr>
              <a:t>риалы с участием детей размещены </a:t>
            </a:r>
          </a:p>
          <a:p>
            <a:r>
              <a:rPr lang="ru-RU" b="1" i="1" dirty="0" smtClean="0">
                <a:solidFill>
                  <a:srgbClr val="031159"/>
                </a:solidFill>
                <a:latin typeface="Times New Roman" pitchFamily="18" charset="0"/>
                <a:cs typeface="Times New Roman" pitchFamily="18" charset="0"/>
              </a:rPr>
              <a:t>с согласия родителей (законных представителей)</a:t>
            </a:r>
            <a:endParaRPr lang="ru-RU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657" y="1628822"/>
            <a:ext cx="7907197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07" y="2060870"/>
            <a:ext cx="7959607" cy="4474831"/>
          </a:xfrm>
          <a:ln w="57150" cap="rnd"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5" name="Равнобедренный треугольник 4"/>
          <p:cNvSpPr/>
          <p:nvPr/>
        </p:nvSpPr>
        <p:spPr bwMode="auto">
          <a:xfrm>
            <a:off x="515997" y="1196752"/>
            <a:ext cx="7959606" cy="86409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953" y="1262377"/>
            <a:ext cx="1123692" cy="798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165" y="1458246"/>
            <a:ext cx="765213" cy="541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9823" y="1465291"/>
            <a:ext cx="768163" cy="54259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323528" y="130879"/>
            <a:ext cx="8640960" cy="10051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Ювелирная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2" t="23771" b="17862"/>
          <a:stretch/>
        </p:blipFill>
        <p:spPr>
          <a:xfrm>
            <a:off x="2915817" y="1412776"/>
            <a:ext cx="2952328" cy="24881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47"/>
          <a:stretch/>
        </p:blipFill>
        <p:spPr>
          <a:xfrm>
            <a:off x="4067944" y="4168305"/>
            <a:ext cx="4840614" cy="2401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33"/>
          <a:stretch/>
        </p:blipFill>
        <p:spPr>
          <a:xfrm>
            <a:off x="179523" y="4149080"/>
            <a:ext cx="3611893" cy="242088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23528" y="130879"/>
            <a:ext cx="8640960" cy="10051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Ювелирная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028386" y="503134"/>
            <a:ext cx="1277649" cy="654507"/>
          </a:xfrm>
          <a:prstGeom prst="flowChartMerg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107561" y="503133"/>
            <a:ext cx="1235453" cy="632891"/>
          </a:xfrm>
          <a:prstGeom prst="flowChartMerg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2" t="2700" b="5508"/>
          <a:stretch/>
        </p:blipFill>
        <p:spPr>
          <a:xfrm rot="1520048">
            <a:off x="7168263" y="1488768"/>
            <a:ext cx="1720242" cy="1395541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58" b="11542"/>
          <a:stretch/>
        </p:blipFill>
        <p:spPr bwMode="auto">
          <a:xfrm>
            <a:off x="195060" y="1112512"/>
            <a:ext cx="2475421" cy="189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03" y="2747700"/>
            <a:ext cx="2175944" cy="1450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36" b="14552"/>
          <a:stretch/>
        </p:blipFill>
        <p:spPr>
          <a:xfrm>
            <a:off x="6228184" y="2594463"/>
            <a:ext cx="205994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8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5289" y="2348880"/>
            <a:ext cx="3096344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3115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 проекта: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560" y="3429000"/>
            <a:ext cx="75438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31159"/>
                </a:solidFill>
                <a:latin typeface="Times New Roman" pitchFamily="18" charset="0"/>
                <a:cs typeface="Times New Roman" pitchFamily="18" charset="0"/>
              </a:rPr>
              <a:t>«Мои игрушки эмоций»</a:t>
            </a:r>
            <a:r>
              <a:rPr lang="ru-RU" altLang="ru-RU" b="1" dirty="0" smtClean="0">
                <a:solidFill>
                  <a:srgbClr val="031159"/>
                </a:solidFill>
              </a:rPr>
              <a:t/>
            </a:r>
            <a:br>
              <a:rPr lang="ru-RU" altLang="ru-RU" b="1" dirty="0" smtClean="0">
                <a:solidFill>
                  <a:srgbClr val="031159"/>
                </a:solidFill>
              </a:rPr>
            </a:br>
            <a:endParaRPr lang="en-US" altLang="ru-RU" b="1" dirty="0">
              <a:solidFill>
                <a:srgbClr val="03115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6719607" y="76422"/>
            <a:ext cx="2520280" cy="1291075"/>
          </a:xfrm>
          <a:prstGeom prst="flowChartMerg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5" t="23101" r="27523" b="30700"/>
          <a:stretch/>
        </p:blipFill>
        <p:spPr>
          <a:xfrm>
            <a:off x="7657346" y="375142"/>
            <a:ext cx="644799" cy="746610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-396552" y="-23098"/>
            <a:ext cx="2520280" cy="1291075"/>
          </a:xfrm>
          <a:prstGeom prst="flowChartMerg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-180528" y="5144518"/>
            <a:ext cx="2520280" cy="1291075"/>
          </a:xfrm>
          <a:prstGeom prst="flowChartMerg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6804249" y="5301230"/>
            <a:ext cx="2520280" cy="1291075"/>
          </a:xfrm>
          <a:prstGeom prst="flowChartMerg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7" t="5251" r="5978" b="32800"/>
          <a:stretch/>
        </p:blipFill>
        <p:spPr>
          <a:xfrm flipH="1">
            <a:off x="748189" y="5449284"/>
            <a:ext cx="662867" cy="681541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3123321" y="3920382"/>
            <a:ext cx="2520280" cy="1291075"/>
          </a:xfrm>
          <a:prstGeom prst="flowChartMerg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48" t="1571" r="2348" b="13549"/>
          <a:stretch/>
        </p:blipFill>
        <p:spPr>
          <a:xfrm>
            <a:off x="4064698" y="4221088"/>
            <a:ext cx="628241" cy="796448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01" t="9051" r="32108" b="33201"/>
          <a:stretch/>
        </p:blipFill>
        <p:spPr>
          <a:xfrm>
            <a:off x="545850" y="375142"/>
            <a:ext cx="573988" cy="686290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0" r="20705"/>
          <a:stretch/>
        </p:blipFill>
        <p:spPr>
          <a:xfrm>
            <a:off x="7657357" y="5575546"/>
            <a:ext cx="770053" cy="7824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5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76502" y="151282"/>
            <a:ext cx="4327029" cy="513348"/>
          </a:xfrm>
          <a:prstGeom prst="rect">
            <a:avLst/>
          </a:prstGeom>
          <a:solidFill>
            <a:srgbClr val="B3D3EA"/>
          </a:solidFill>
          <a:ln w="25400" cap="flat" cmpd="sng" algn="ctr">
            <a:solidFill>
              <a:srgbClr val="03136A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13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Цель проекта:</a:t>
            </a:r>
            <a:endParaRPr kumimoji="0" lang="ru-RU" altLang="ru-RU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1017018" y="705334"/>
            <a:ext cx="2918968" cy="94745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kern="0" dirty="0">
                <a:solidFill>
                  <a:srgbClr val="03136A"/>
                </a:solidFill>
                <a:latin typeface="Times New Roman" pitchFamily="18" charset="0"/>
                <a:cs typeface="Arial" pitchFamily="34" charset="0"/>
              </a:rPr>
              <a:t>Детская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4320100" y="1619643"/>
            <a:ext cx="4788024" cy="2278035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1800" b="1" kern="0" dirty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проявления инициативы и самостоятельности детей в процессе создания РППС по развитию эмоционального </a:t>
            </a:r>
            <a:r>
              <a:rPr lang="ru-RU" sz="1800" b="1" kern="0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lang="ru-RU" sz="1800" b="1" kern="0" dirty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5220072" y="705334"/>
            <a:ext cx="2918968" cy="94745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kern="0" dirty="0" smtClean="0">
                <a:solidFill>
                  <a:srgbClr val="03136A"/>
                </a:solidFill>
                <a:latin typeface="Times New Roman" pitchFamily="18" charset="0"/>
                <a:cs typeface="Arial" pitchFamily="34" charset="0"/>
              </a:rPr>
              <a:t>Взрослая</a:t>
            </a:r>
            <a:endParaRPr lang="ru-RU" sz="2000" b="1" kern="0" dirty="0">
              <a:solidFill>
                <a:srgbClr val="03136A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1564649" y="1120244"/>
            <a:ext cx="1823723" cy="934247"/>
          </a:xfrm>
          <a:prstGeom prst="flowChartMerge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176867" y="1827780"/>
            <a:ext cx="4444176" cy="2097709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kern="0" dirty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создать </a:t>
            </a:r>
            <a:endParaRPr lang="ru-RU" b="1" kern="0" dirty="0" smtClean="0">
              <a:solidFill>
                <a:srgbClr val="0313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b="1" kern="0" dirty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интересную </a:t>
            </a:r>
            <a:endParaRPr lang="ru-RU" b="1" kern="0" dirty="0" smtClean="0">
              <a:solidFill>
                <a:srgbClr val="0313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b="1" kern="0" dirty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друзьям игрушку </a:t>
            </a:r>
            <a:r>
              <a:rPr lang="ru-RU" b="1" kern="0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эмоций!»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0" t="6300" r="25975" b="10542"/>
          <a:stretch/>
        </p:blipFill>
        <p:spPr>
          <a:xfrm>
            <a:off x="2248755" y="1378535"/>
            <a:ext cx="455488" cy="518314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5802262" y="1018912"/>
            <a:ext cx="1823723" cy="934247"/>
          </a:xfrm>
          <a:prstGeom prst="flowChartMerg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AFA2B4"/>
              </a:clrFrom>
              <a:clrTo>
                <a:srgbClr val="AFA2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65" t="22093" r="26071" b="46014"/>
          <a:stretch/>
        </p:blipFill>
        <p:spPr>
          <a:xfrm>
            <a:off x="6439097" y="1207832"/>
            <a:ext cx="582179" cy="607492"/>
          </a:xfrm>
          <a:prstGeom prst="ellipse">
            <a:avLst/>
          </a:prstGeom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183380463"/>
              </p:ext>
            </p:extLst>
          </p:nvPr>
        </p:nvGraphicFramePr>
        <p:xfrm>
          <a:off x="423973" y="4498409"/>
          <a:ext cx="8432082" cy="235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035894" y="3897656"/>
            <a:ext cx="2599679" cy="513348"/>
          </a:xfrm>
          <a:prstGeom prst="rect">
            <a:avLst/>
          </a:prstGeom>
          <a:solidFill>
            <a:srgbClr val="B3D3EA"/>
          </a:solidFill>
          <a:ln w="25400" cap="flat" cmpd="sng" algn="ctr">
            <a:solidFill>
              <a:srgbClr val="03136A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3136A"/>
                </a:solidFill>
                <a:latin typeface="Times New Roman" pitchFamily="18" charset="0"/>
                <a:cs typeface="Arial" pitchFamily="34" charset="0"/>
              </a:rPr>
              <a:t>Задачи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13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проекта:</a:t>
            </a:r>
            <a:endParaRPr kumimoji="0" lang="ru-RU" altLang="ru-RU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5" t="7021" b="7340"/>
          <a:stretch/>
        </p:blipFill>
        <p:spPr>
          <a:xfrm rot="10800000">
            <a:off x="4963675" y="3900444"/>
            <a:ext cx="4114951" cy="2879610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02" y="3198168"/>
            <a:ext cx="4846740" cy="254225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 bwMode="auto">
          <a:xfrm>
            <a:off x="828979" y="1193125"/>
            <a:ext cx="3096344" cy="1764432"/>
          </a:xfrm>
          <a:prstGeom prst="cloudCallout">
            <a:avLst>
              <a:gd name="adj1" fmla="val -39430"/>
              <a:gd name="adj2" fmla="val 9291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000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«Живые игрушки</a:t>
            </a:r>
            <a:r>
              <a:rPr lang="ru-RU" sz="2000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меняется </a:t>
            </a:r>
            <a:endParaRPr lang="ru-RU" sz="2000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r>
              <a:rPr lang="ru-RU" sz="2000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  <p:sp>
        <p:nvSpPr>
          <p:cNvPr id="9" name="Выноска-облако 8"/>
          <p:cNvSpPr/>
          <p:nvPr/>
        </p:nvSpPr>
        <p:spPr bwMode="auto">
          <a:xfrm>
            <a:off x="5557627" y="2224300"/>
            <a:ext cx="2927045" cy="1307632"/>
          </a:xfrm>
          <a:prstGeom prst="cloudCallout">
            <a:avLst>
              <a:gd name="adj1" fmla="val 39468"/>
              <a:gd name="adj2" fmla="val 14087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2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</a:t>
            </a:r>
          </a:p>
          <a:p>
            <a:r>
              <a:rPr lang="ru-RU" sz="22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фонариком!»</a:t>
            </a:r>
            <a:endParaRPr lang="ru-RU" sz="2200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3528" y="130879"/>
            <a:ext cx="8640960" cy="10051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Ювелирная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32804" y="562238"/>
            <a:ext cx="1120077" cy="573787"/>
          </a:xfrm>
          <a:prstGeom prst="flowChartMerg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172401" y="549564"/>
            <a:ext cx="1120077" cy="573787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0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7" r="25762"/>
          <a:stretch/>
        </p:blipFill>
        <p:spPr>
          <a:xfrm>
            <a:off x="3203849" y="3848883"/>
            <a:ext cx="1479039" cy="1440160"/>
          </a:xfrm>
          <a:prstGeom prst="round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14"/>
          <a:stretch/>
        </p:blipFill>
        <p:spPr>
          <a:xfrm>
            <a:off x="32802" y="3140990"/>
            <a:ext cx="3441898" cy="2148075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4" t="3551" r="3837" b="8768"/>
          <a:stretch/>
        </p:blipFill>
        <p:spPr>
          <a:xfrm rot="10800000">
            <a:off x="4820245" y="3973160"/>
            <a:ext cx="4104457" cy="2880320"/>
          </a:xfrm>
          <a:prstGeom prst="round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23528" y="130879"/>
            <a:ext cx="8640960" cy="10051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Ювелирная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32804" y="562238"/>
            <a:ext cx="1120077" cy="573787"/>
          </a:xfrm>
          <a:prstGeom prst="flowChartMerg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135138" y="562237"/>
            <a:ext cx="1120077" cy="573787"/>
          </a:xfrm>
          <a:prstGeom prst="flowChartMerge">
            <a:avLst/>
          </a:prstGeom>
        </p:spPr>
      </p:pic>
      <p:sp>
        <p:nvSpPr>
          <p:cNvPr id="10" name="Выноска-облако 9"/>
          <p:cNvSpPr/>
          <p:nvPr/>
        </p:nvSpPr>
        <p:spPr bwMode="auto">
          <a:xfrm>
            <a:off x="847034" y="1567340"/>
            <a:ext cx="2716865" cy="1444036"/>
          </a:xfrm>
          <a:prstGeom prst="cloudCallout">
            <a:avLst>
              <a:gd name="adj1" fmla="val 73595"/>
              <a:gd name="adj2" fmla="val 124103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«Сочинение </a:t>
            </a: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необычных</a:t>
            </a: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историй!»</a:t>
            </a:r>
            <a:endParaRPr lang="ru-RU" sz="2000" b="1" dirty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 bwMode="auto">
          <a:xfrm>
            <a:off x="5324290" y="1844824"/>
            <a:ext cx="3096344" cy="1764432"/>
          </a:xfrm>
          <a:prstGeom prst="cloudCallout">
            <a:avLst>
              <a:gd name="adj1" fmla="val -53094"/>
              <a:gd name="adj2" fmla="val 1362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«Лабиринты</a:t>
            </a:r>
            <a:r>
              <a:rPr lang="ru-RU" sz="2000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играют </a:t>
            </a:r>
            <a:r>
              <a:rPr lang="ru-RU" sz="2000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</a:t>
            </a:r>
            <a:endParaRPr lang="ru-RU" sz="2000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детей</a:t>
            </a:r>
          </a:p>
          <a:p>
            <a:r>
              <a:rPr lang="ru-RU" sz="2000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одновременно!»</a:t>
            </a:r>
          </a:p>
        </p:txBody>
      </p:sp>
    </p:spTree>
    <p:extLst>
      <p:ext uri="{BB962C8B-B14F-4D97-AF65-F5344CB8AC3E}">
        <p14:creationId xmlns:p14="http://schemas.microsoft.com/office/powerpoint/2010/main" xmlns="" val="42503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920" y="1327905"/>
            <a:ext cx="3409781" cy="2557264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11" y="4077094"/>
            <a:ext cx="4443923" cy="2498487"/>
          </a:xfrm>
          <a:prstGeom prst="round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23528" y="130879"/>
            <a:ext cx="8640960" cy="10051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altLang="ru-RU" b="1" dirty="0" smtClean="0">
              <a:solidFill>
                <a:srgbClr val="031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Ювелирная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педагогических и детских идей</a:t>
            </a:r>
            <a:b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031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190»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19" r="11700"/>
          <a:stretch/>
        </p:blipFill>
        <p:spPr>
          <a:xfrm>
            <a:off x="5310808" y="4117264"/>
            <a:ext cx="3528392" cy="2492896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32804" y="562238"/>
            <a:ext cx="1120077" cy="573787"/>
          </a:xfrm>
          <a:prstGeom prst="flowChartMerg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32" r="-6480" b="18240"/>
          <a:stretch/>
        </p:blipFill>
        <p:spPr>
          <a:xfrm>
            <a:off x="8135138" y="579232"/>
            <a:ext cx="1120077" cy="573787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1451</TotalTime>
  <Words>316</Words>
  <Application>Microsoft Office PowerPoint</Application>
  <PresentationFormat>Экран (4:3)</PresentationFormat>
  <Paragraphs>105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powerpoint-template-24</vt:lpstr>
      <vt:lpstr>«Детско-родительский проект «Мои игрушки эмоций»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«Эффективные методы и приемы развития эмоционального интеллекта у дошкольников»</dc:title>
  <dc:creator>Lali Kogonia</dc:creator>
  <cp:lastModifiedBy>Таисия</cp:lastModifiedBy>
  <cp:revision>81</cp:revision>
  <dcterms:created xsi:type="dcterms:W3CDTF">2020-02-02T17:35:55Z</dcterms:created>
  <dcterms:modified xsi:type="dcterms:W3CDTF">2021-05-14T11:17:59Z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2507275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